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5" r:id="rId3"/>
    <p:sldId id="257" r:id="rId4"/>
    <p:sldId id="258" r:id="rId5"/>
    <p:sldId id="259" r:id="rId6"/>
    <p:sldId id="260" r:id="rId7"/>
    <p:sldId id="261" r:id="rId8"/>
    <p:sldId id="262" r:id="rId9"/>
    <p:sldId id="263" r:id="rId10"/>
    <p:sldId id="264" r:id="rId11"/>
    <p:sldId id="266" r:id="rId12"/>
    <p:sldId id="267" r:id="rId13"/>
    <p:sldId id="269" r:id="rId14"/>
    <p:sldId id="270" r:id="rId15"/>
    <p:sldId id="271"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4977"/>
    <a:srgbClr val="000000"/>
    <a:srgbClr val="F3F830"/>
    <a:srgbClr val="FF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52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E447EE-10FC-4F62-9F21-E22C94288799}" type="datetimeFigureOut">
              <a:rPr lang="en-AU" smtClean="0"/>
              <a:pPr/>
              <a:t>19/08/2010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E5542F-7B2B-42CE-9BB6-CEE56728993B}"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10</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11</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12</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13</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14</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15</a:t>
            </a:fld>
            <a:endParaRPr lang="en-A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16</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7E5542F-7B2B-42CE-9BB6-CEE56728993B}"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80BCA55-4272-49C2-BDEC-EE416F3F8D57}" type="datetimeFigureOut">
              <a:rPr lang="en-AU" smtClean="0"/>
              <a:pPr/>
              <a:t>19/08/2010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BFDA49A-DE37-4EEE-B5C3-B05B60ADFE93}"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80BCA55-4272-49C2-BDEC-EE416F3F8D57}" type="datetimeFigureOut">
              <a:rPr lang="en-AU" smtClean="0"/>
              <a:pPr/>
              <a:t>19/08/2010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BFDA49A-DE37-4EEE-B5C3-B05B60ADFE93}"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80BCA55-4272-49C2-BDEC-EE416F3F8D57}" type="datetimeFigureOut">
              <a:rPr lang="en-AU" smtClean="0"/>
              <a:pPr/>
              <a:t>19/08/2010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BFDA49A-DE37-4EEE-B5C3-B05B60ADFE93}"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80BCA55-4272-49C2-BDEC-EE416F3F8D57}" type="datetimeFigureOut">
              <a:rPr lang="en-AU" smtClean="0"/>
              <a:pPr/>
              <a:t>19/08/2010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BFDA49A-DE37-4EEE-B5C3-B05B60ADFE93}"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0BCA55-4272-49C2-BDEC-EE416F3F8D57}" type="datetimeFigureOut">
              <a:rPr lang="en-AU" smtClean="0"/>
              <a:pPr/>
              <a:t>19/08/2010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BFDA49A-DE37-4EEE-B5C3-B05B60ADFE93}"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80BCA55-4272-49C2-BDEC-EE416F3F8D57}" type="datetimeFigureOut">
              <a:rPr lang="en-AU" smtClean="0"/>
              <a:pPr/>
              <a:t>19/08/2010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BFDA49A-DE37-4EEE-B5C3-B05B60ADFE93}"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80BCA55-4272-49C2-BDEC-EE416F3F8D57}" type="datetimeFigureOut">
              <a:rPr lang="en-AU" smtClean="0"/>
              <a:pPr/>
              <a:t>19/08/2010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BFDA49A-DE37-4EEE-B5C3-B05B60ADFE93}"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80BCA55-4272-49C2-BDEC-EE416F3F8D57}" type="datetimeFigureOut">
              <a:rPr lang="en-AU" smtClean="0"/>
              <a:pPr/>
              <a:t>19/08/2010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BFDA49A-DE37-4EEE-B5C3-B05B60ADFE93}"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0BCA55-4272-49C2-BDEC-EE416F3F8D57}" type="datetimeFigureOut">
              <a:rPr lang="en-AU" smtClean="0"/>
              <a:pPr/>
              <a:t>19/08/2010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BFDA49A-DE37-4EEE-B5C3-B05B60ADFE93}"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0BCA55-4272-49C2-BDEC-EE416F3F8D57}" type="datetimeFigureOut">
              <a:rPr lang="en-AU" smtClean="0"/>
              <a:pPr/>
              <a:t>19/08/2010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BFDA49A-DE37-4EEE-B5C3-B05B60ADFE93}"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0BCA55-4272-49C2-BDEC-EE416F3F8D57}" type="datetimeFigureOut">
              <a:rPr lang="en-AU" smtClean="0"/>
              <a:pPr/>
              <a:t>19/08/2010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BFDA49A-DE37-4EEE-B5C3-B05B60ADFE93}"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0BCA55-4272-49C2-BDEC-EE416F3F8D57}" type="datetimeFigureOut">
              <a:rPr lang="en-AU" smtClean="0"/>
              <a:pPr/>
              <a:t>19/08/2010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FDA49A-DE37-4EEE-B5C3-B05B60ADFE93}"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solidFill>
                  <a:schemeClr val="bg1">
                    <a:lumMod val="75000"/>
                  </a:schemeClr>
                </a:solidFill>
              </a:rPr>
              <a:t>Seven wonders of the industrial world</a:t>
            </a:r>
            <a:endParaRPr lang="en-AU" dirty="0">
              <a:solidFill>
                <a:schemeClr val="bg1">
                  <a:lumMod val="75000"/>
                </a:schemeClr>
              </a:solidFill>
            </a:endParaRPr>
          </a:p>
        </p:txBody>
      </p:sp>
      <p:sp>
        <p:nvSpPr>
          <p:cNvPr id="3" name="Subtitle 2"/>
          <p:cNvSpPr>
            <a:spLocks noGrp="1"/>
          </p:cNvSpPr>
          <p:nvPr>
            <p:ph type="subTitle" idx="1"/>
          </p:nvPr>
        </p:nvSpPr>
        <p:spPr/>
        <p:txBody>
          <a:bodyPr/>
          <a:lstStyle/>
          <a:p>
            <a:r>
              <a:rPr lang="en-AU" dirty="0" smtClean="0">
                <a:solidFill>
                  <a:srgbClr val="00B050"/>
                </a:solidFill>
              </a:rPr>
              <a:t>By Ethan Lees</a:t>
            </a:r>
            <a:endParaRPr lang="en-AU" dirty="0">
              <a:solidFill>
                <a:srgbClr val="00B05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info</a:t>
            </a:r>
            <a:endParaRPr lang="en-AU" dirty="0"/>
          </a:p>
        </p:txBody>
      </p:sp>
      <p:sp>
        <p:nvSpPr>
          <p:cNvPr id="3" name="Content Placeholder 2"/>
          <p:cNvSpPr>
            <a:spLocks noGrp="1"/>
          </p:cNvSpPr>
          <p:nvPr>
            <p:ph idx="1"/>
          </p:nvPr>
        </p:nvSpPr>
        <p:spPr/>
        <p:txBody>
          <a:bodyPr/>
          <a:lstStyle/>
          <a:p>
            <a:pPr>
              <a:buNone/>
            </a:pPr>
            <a:r>
              <a:rPr lang="en-AU" dirty="0" smtClean="0">
                <a:solidFill>
                  <a:srgbClr val="5C4977"/>
                </a:solidFill>
              </a:rPr>
              <a:t>The movie cost around $2 million to make and produce. The running time of all seven movies is 350 minutes (about 6 hours) and all have at least 1 casualty(death) in </a:t>
            </a:r>
            <a:r>
              <a:rPr lang="en-AU" dirty="0" smtClean="0">
                <a:solidFill>
                  <a:srgbClr val="5C4977"/>
                </a:solidFill>
              </a:rPr>
              <a:t>them</a:t>
            </a:r>
            <a:r>
              <a:rPr lang="en-AU" dirty="0" smtClean="0">
                <a:solidFill>
                  <a:srgbClr val="5C4977"/>
                </a:solidFill>
              </a:rPr>
              <a:t>. </a:t>
            </a:r>
            <a:r>
              <a:rPr lang="en-AU" dirty="0" smtClean="0">
                <a:solidFill>
                  <a:srgbClr val="5C4977"/>
                </a:solidFill>
              </a:rPr>
              <a:t>These structures are truly amazing.</a:t>
            </a:r>
            <a:endParaRPr lang="en-AU" dirty="0">
              <a:solidFill>
                <a:srgbClr val="5C4977"/>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a:t>
            </a:r>
            <a:r>
              <a:rPr lang="en-AU" dirty="0" smtClean="0"/>
              <a:t>ics</a:t>
            </a:r>
            <a:endParaRPr lang="en-AU" dirty="0"/>
          </a:p>
        </p:txBody>
      </p:sp>
      <p:pic>
        <p:nvPicPr>
          <p:cNvPr id="4" name="Content Placeholder 3" descr="sev wonder.jpg"/>
          <p:cNvPicPr>
            <a:picLocks noGrp="1" noChangeAspect="1"/>
          </p:cNvPicPr>
          <p:nvPr>
            <p:ph idx="1"/>
          </p:nvPr>
        </p:nvPicPr>
        <p:blipFill>
          <a:blip r:embed="rId3" cstate="print"/>
          <a:stretch>
            <a:fillRect/>
          </a:stretch>
        </p:blipFill>
        <p:spPr>
          <a:xfrm>
            <a:off x="0" y="2535381"/>
            <a:ext cx="3059832" cy="4322619"/>
          </a:xfrm>
        </p:spPr>
      </p:pic>
      <p:pic>
        <p:nvPicPr>
          <p:cNvPr id="5" name="Picture 4" descr="sev wonder 2.jpg"/>
          <p:cNvPicPr>
            <a:picLocks noChangeAspect="1"/>
          </p:cNvPicPr>
          <p:nvPr/>
        </p:nvPicPr>
        <p:blipFill>
          <a:blip r:embed="rId4" cstate="print"/>
          <a:stretch>
            <a:fillRect/>
          </a:stretch>
        </p:blipFill>
        <p:spPr>
          <a:xfrm>
            <a:off x="3059832" y="3761656"/>
            <a:ext cx="4610860" cy="3096344"/>
          </a:xfrm>
          <a:prstGeom prst="rect">
            <a:avLst/>
          </a:prstGeom>
        </p:spPr>
      </p:pic>
      <p:pic>
        <p:nvPicPr>
          <p:cNvPr id="2050" name="Picture 2" descr="http://t2.gstatic.com/images?q=tbn:ANd9GcR-XTuaEbssb7dw1l-YRzaRbqOPWTEN08DXFmqknz5d91uBonw&amp;t=1&amp;usg=___9KWamvy_MpXugrHMxlRMytNlYw="/>
          <p:cNvPicPr>
            <a:picLocks noChangeAspect="1" noChangeArrowheads="1"/>
          </p:cNvPicPr>
          <p:nvPr/>
        </p:nvPicPr>
        <p:blipFill>
          <a:blip r:embed="rId5" cstate="print"/>
          <a:srcRect/>
          <a:stretch>
            <a:fillRect/>
          </a:stretch>
        </p:blipFill>
        <p:spPr bwMode="auto">
          <a:xfrm>
            <a:off x="6367300" y="0"/>
            <a:ext cx="2776700" cy="378904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ev wonder 4.jpg"/>
          <p:cNvPicPr>
            <a:picLocks noGrp="1" noChangeAspect="1"/>
          </p:cNvPicPr>
          <p:nvPr>
            <p:ph idx="1"/>
          </p:nvPr>
        </p:nvPicPr>
        <p:blipFill>
          <a:blip r:embed="rId3" cstate="print"/>
          <a:stretch>
            <a:fillRect/>
          </a:stretch>
        </p:blipFill>
        <p:spPr>
          <a:xfrm>
            <a:off x="0" y="0"/>
            <a:ext cx="4866295" cy="3645024"/>
          </a:xfrm>
        </p:spPr>
      </p:pic>
      <p:pic>
        <p:nvPicPr>
          <p:cNvPr id="7" name="Picture 6" descr="sev wonder 5.jpg"/>
          <p:cNvPicPr>
            <a:picLocks noChangeAspect="1"/>
          </p:cNvPicPr>
          <p:nvPr/>
        </p:nvPicPr>
        <p:blipFill>
          <a:blip r:embed="rId4" cstate="print"/>
          <a:stretch>
            <a:fillRect/>
          </a:stretch>
        </p:blipFill>
        <p:spPr>
          <a:xfrm>
            <a:off x="0" y="3573016"/>
            <a:ext cx="6015874" cy="3284984"/>
          </a:xfrm>
          <a:prstGeom prst="rect">
            <a:avLst/>
          </a:prstGeom>
        </p:spPr>
      </p:pic>
      <p:pic>
        <p:nvPicPr>
          <p:cNvPr id="8" name="Picture 7" descr="sev wonder 6.jpg"/>
          <p:cNvPicPr>
            <a:picLocks noChangeAspect="1"/>
          </p:cNvPicPr>
          <p:nvPr/>
        </p:nvPicPr>
        <p:blipFill>
          <a:blip r:embed="rId5" cstate="print"/>
          <a:stretch>
            <a:fillRect/>
          </a:stretch>
        </p:blipFill>
        <p:spPr>
          <a:xfrm>
            <a:off x="4860032" y="980728"/>
            <a:ext cx="4283968" cy="261217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quiz</a:t>
            </a:r>
            <a:endParaRPr lang="en-AU" dirty="0"/>
          </a:p>
        </p:txBody>
      </p:sp>
      <p:sp>
        <p:nvSpPr>
          <p:cNvPr id="3" name="Content Placeholder 2"/>
          <p:cNvSpPr>
            <a:spLocks noGrp="1"/>
          </p:cNvSpPr>
          <p:nvPr>
            <p:ph idx="1"/>
          </p:nvPr>
        </p:nvSpPr>
        <p:spPr/>
        <p:txBody>
          <a:bodyPr/>
          <a:lstStyle/>
          <a:p>
            <a:r>
              <a:rPr lang="en-AU" dirty="0" smtClean="0"/>
              <a:t>What is the name of the ship?</a:t>
            </a:r>
          </a:p>
          <a:p>
            <a:r>
              <a:rPr lang="en-AU" dirty="0" smtClean="0"/>
              <a:t>A)The Great Western</a:t>
            </a:r>
          </a:p>
          <a:p>
            <a:r>
              <a:rPr lang="en-AU" dirty="0" smtClean="0"/>
              <a:t>B)The Great Eastern</a:t>
            </a:r>
            <a:endParaRPr lang="en-AU" dirty="0"/>
          </a:p>
        </p:txBody>
      </p:sp>
      <p:sp>
        <p:nvSpPr>
          <p:cNvPr id="4" name="TextBox 3"/>
          <p:cNvSpPr txBox="1"/>
          <p:nvPr/>
        </p:nvSpPr>
        <p:spPr>
          <a:xfrm>
            <a:off x="4716016" y="4725144"/>
            <a:ext cx="3744416" cy="646331"/>
          </a:xfrm>
          <a:prstGeom prst="rect">
            <a:avLst/>
          </a:prstGeom>
          <a:noFill/>
        </p:spPr>
        <p:txBody>
          <a:bodyPr wrap="square" rtlCol="0">
            <a:spAutoFit/>
          </a:bodyPr>
          <a:lstStyle/>
          <a:p>
            <a:r>
              <a:rPr lang="en-AU" sz="3600" dirty="0" smtClean="0">
                <a:solidFill>
                  <a:srgbClr val="FFC000"/>
                </a:solidFill>
              </a:rPr>
              <a:t>Answer: B</a:t>
            </a:r>
            <a:endParaRPr lang="en-AU" sz="36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t>How many people died in the making of the Panama </a:t>
            </a:r>
            <a:r>
              <a:rPr lang="en-AU" dirty="0" smtClean="0"/>
              <a:t>C</a:t>
            </a:r>
            <a:r>
              <a:rPr lang="en-AU" dirty="0" smtClean="0"/>
              <a:t>anal?</a:t>
            </a:r>
          </a:p>
          <a:p>
            <a:r>
              <a:rPr lang="en-AU" dirty="0" smtClean="0"/>
              <a:t>A)25,000</a:t>
            </a:r>
          </a:p>
          <a:p>
            <a:r>
              <a:rPr lang="en-AU" dirty="0" smtClean="0"/>
              <a:t>B)27,000</a:t>
            </a:r>
          </a:p>
          <a:p>
            <a:r>
              <a:rPr lang="en-AU" dirty="0" smtClean="0"/>
              <a:t>C)22,000</a:t>
            </a:r>
            <a:endParaRPr lang="en-AU" dirty="0"/>
          </a:p>
        </p:txBody>
      </p:sp>
      <p:sp>
        <p:nvSpPr>
          <p:cNvPr id="4" name="TextBox 3"/>
          <p:cNvSpPr txBox="1"/>
          <p:nvPr/>
        </p:nvSpPr>
        <p:spPr>
          <a:xfrm>
            <a:off x="5004048" y="4941168"/>
            <a:ext cx="3384376" cy="646331"/>
          </a:xfrm>
          <a:prstGeom prst="rect">
            <a:avLst/>
          </a:prstGeom>
          <a:noFill/>
        </p:spPr>
        <p:txBody>
          <a:bodyPr wrap="square" rtlCol="0">
            <a:spAutoFit/>
          </a:bodyPr>
          <a:lstStyle/>
          <a:p>
            <a:r>
              <a:rPr lang="en-AU" sz="3600" dirty="0" smtClean="0">
                <a:solidFill>
                  <a:srgbClr val="FFC000"/>
                </a:solidFill>
              </a:rPr>
              <a:t>Answer: C</a:t>
            </a:r>
            <a:endParaRPr lang="en-AU" sz="36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t>How much did the series cost in pounds?</a:t>
            </a:r>
          </a:p>
          <a:p>
            <a:r>
              <a:rPr lang="en-AU" dirty="0" smtClean="0"/>
              <a:t>A)3 Million</a:t>
            </a:r>
          </a:p>
          <a:p>
            <a:r>
              <a:rPr lang="en-AU" dirty="0" smtClean="0"/>
              <a:t>B)2 Million</a:t>
            </a:r>
          </a:p>
          <a:p>
            <a:r>
              <a:rPr lang="en-AU" dirty="0" smtClean="0"/>
              <a:t>C)1 Million</a:t>
            </a:r>
            <a:endParaRPr lang="en-AU" dirty="0"/>
          </a:p>
        </p:txBody>
      </p:sp>
      <p:sp>
        <p:nvSpPr>
          <p:cNvPr id="4" name="TextBox 3"/>
          <p:cNvSpPr txBox="1"/>
          <p:nvPr/>
        </p:nvSpPr>
        <p:spPr>
          <a:xfrm>
            <a:off x="5004048" y="4941168"/>
            <a:ext cx="3384376" cy="646331"/>
          </a:xfrm>
          <a:prstGeom prst="rect">
            <a:avLst/>
          </a:prstGeom>
          <a:noFill/>
        </p:spPr>
        <p:txBody>
          <a:bodyPr wrap="square" rtlCol="0">
            <a:spAutoFit/>
          </a:bodyPr>
          <a:lstStyle/>
          <a:p>
            <a:r>
              <a:rPr lang="en-AU" sz="3600" dirty="0" smtClean="0">
                <a:solidFill>
                  <a:srgbClr val="FFC000"/>
                </a:solidFill>
              </a:rPr>
              <a:t>Answer: C</a:t>
            </a:r>
            <a:endParaRPr lang="en-AU" sz="36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B050"/>
                </a:solidFill>
                <a:latin typeface="Blackadder ITC" pitchFamily="82" charset="0"/>
              </a:rPr>
              <a:t>END</a:t>
            </a:r>
            <a:endParaRPr lang="en-AU" dirty="0">
              <a:solidFill>
                <a:srgbClr val="00B050"/>
              </a:solidFill>
              <a:latin typeface="Blackadder ITC" pitchFamily="82" charset="0"/>
            </a:endParaRPr>
          </a:p>
        </p:txBody>
      </p:sp>
      <p:sp>
        <p:nvSpPr>
          <p:cNvPr id="3" name="Content Placeholder 2"/>
          <p:cNvSpPr>
            <a:spLocks noGrp="1"/>
          </p:cNvSpPr>
          <p:nvPr>
            <p:ph idx="1"/>
          </p:nvPr>
        </p:nvSpPr>
        <p:spPr/>
        <p:txBody>
          <a:bodyPr/>
          <a:lstStyle/>
          <a:p>
            <a:pPr>
              <a:buNone/>
            </a:pPr>
            <a:r>
              <a:rPr lang="en-AU" dirty="0" smtClean="0">
                <a:solidFill>
                  <a:srgbClr val="FFC000"/>
                </a:solidFill>
              </a:rPr>
              <a:t>    I hope you enjoyed my P.H.P. We may watch an episode later!</a:t>
            </a:r>
            <a:endParaRPr lang="en-AU" dirty="0">
              <a:solidFill>
                <a:srgbClr val="FFC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a:bodyPr>
          <a:lstStyle/>
          <a:p>
            <a:r>
              <a:rPr lang="en-AU" sz="4000" b="1" i="1" dirty="0">
                <a:solidFill>
                  <a:srgbClr val="7030A0"/>
                </a:solidFill>
              </a:rPr>
              <a:t>Seven Wonders of the Industrial World</a:t>
            </a:r>
            <a:r>
              <a:rPr lang="en-AU" sz="4000" dirty="0">
                <a:solidFill>
                  <a:srgbClr val="7030A0"/>
                </a:solidFill>
              </a:rPr>
              <a:t> is a 7-part British documentary/docudrama </a:t>
            </a:r>
            <a:r>
              <a:rPr lang="en-AU" sz="4000" dirty="0" smtClean="0">
                <a:solidFill>
                  <a:srgbClr val="7030A0"/>
                </a:solidFill>
              </a:rPr>
              <a:t>television </a:t>
            </a:r>
            <a:r>
              <a:rPr lang="en-AU" sz="4000" dirty="0" smtClean="0">
                <a:solidFill>
                  <a:srgbClr val="7030A0"/>
                </a:solidFill>
              </a:rPr>
              <a:t>mini series</a:t>
            </a:r>
            <a:r>
              <a:rPr lang="en-AU" sz="4000" dirty="0">
                <a:solidFill>
                  <a:srgbClr val="7030A0"/>
                </a:solidFill>
              </a:rPr>
              <a:t> that originally aired from September 4, 2003 to October 16, 2003 on BBC. The programme examines seven engineering feats that occurred during the Industrial Revolution.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a:t>G</a:t>
            </a:r>
            <a:r>
              <a:rPr lang="en-AU" dirty="0" smtClean="0"/>
              <a:t>reat Eastern</a:t>
            </a:r>
            <a:endParaRPr lang="en-AU" dirty="0"/>
          </a:p>
        </p:txBody>
      </p:sp>
      <p:sp>
        <p:nvSpPr>
          <p:cNvPr id="3" name="Content Placeholder 2"/>
          <p:cNvSpPr>
            <a:spLocks noGrp="1"/>
          </p:cNvSpPr>
          <p:nvPr>
            <p:ph idx="1"/>
          </p:nvPr>
        </p:nvSpPr>
        <p:spPr/>
        <p:txBody>
          <a:bodyPr>
            <a:normAutofit fontScale="25000" lnSpcReduction="20000"/>
          </a:bodyPr>
          <a:lstStyle/>
          <a:p>
            <a:pPr>
              <a:buNone/>
            </a:pPr>
            <a:r>
              <a:rPr lang="en-AU" b="1" dirty="0" smtClean="0"/>
              <a:t>            </a:t>
            </a:r>
            <a:endParaRPr lang="en-AU" b="1" dirty="0">
              <a:solidFill>
                <a:schemeClr val="accent2">
                  <a:lumMod val="75000"/>
                </a:schemeClr>
              </a:solidFill>
            </a:endParaRPr>
          </a:p>
          <a:p>
            <a:pPr>
              <a:buNone/>
            </a:pPr>
            <a:r>
              <a:rPr lang="en-AU" dirty="0" smtClean="0">
                <a:solidFill>
                  <a:schemeClr val="accent2">
                    <a:lumMod val="75000"/>
                  </a:schemeClr>
                </a:solidFill>
              </a:rPr>
              <a:t>      </a:t>
            </a:r>
            <a:r>
              <a:rPr lang="en-AU" sz="9600" dirty="0" smtClean="0">
                <a:solidFill>
                  <a:schemeClr val="accent2">
                    <a:lumMod val="75000"/>
                  </a:schemeClr>
                </a:solidFill>
              </a:rPr>
              <a:t>This </a:t>
            </a:r>
            <a:r>
              <a:rPr lang="en-AU" sz="9600" dirty="0">
                <a:solidFill>
                  <a:schemeClr val="accent2">
                    <a:lumMod val="75000"/>
                  </a:schemeClr>
                </a:solidFill>
              </a:rPr>
              <a:t>episode </a:t>
            </a:r>
            <a:r>
              <a:rPr lang="en-AU" sz="9600" dirty="0" smtClean="0">
                <a:solidFill>
                  <a:schemeClr val="accent2">
                    <a:lumMod val="75000"/>
                  </a:schemeClr>
                </a:solidFill>
              </a:rPr>
              <a:t>focuses </a:t>
            </a:r>
            <a:r>
              <a:rPr lang="en-AU" sz="9600" dirty="0">
                <a:solidFill>
                  <a:schemeClr val="accent2">
                    <a:lumMod val="75000"/>
                  </a:schemeClr>
                </a:solidFill>
              </a:rPr>
              <a:t>on the construction of </a:t>
            </a:r>
            <a:r>
              <a:rPr lang="en-AU" sz="9600" dirty="0" smtClean="0">
                <a:solidFill>
                  <a:schemeClr val="accent2">
                    <a:lumMod val="75000"/>
                  </a:schemeClr>
                </a:solidFill>
              </a:rPr>
              <a:t>the SS Great Eastern, </a:t>
            </a:r>
            <a:r>
              <a:rPr lang="en-AU" sz="9600" dirty="0">
                <a:solidFill>
                  <a:schemeClr val="accent2">
                    <a:lumMod val="75000"/>
                  </a:schemeClr>
                </a:solidFill>
              </a:rPr>
              <a:t>designed </a:t>
            </a:r>
            <a:r>
              <a:rPr lang="en-AU" sz="9600" dirty="0" smtClean="0">
                <a:solidFill>
                  <a:schemeClr val="accent2">
                    <a:lumMod val="75000"/>
                  </a:schemeClr>
                </a:solidFill>
              </a:rPr>
              <a:t>by Isembard kingdom Brunel</a:t>
            </a:r>
            <a:r>
              <a:rPr lang="en-AU" sz="9600" dirty="0">
                <a:solidFill>
                  <a:schemeClr val="accent2">
                    <a:lumMod val="75000"/>
                  </a:schemeClr>
                </a:solidFill>
              </a:rPr>
              <a:t> to be both the first ship entirely made out of iron and the most luxurious vessel of the day. However, </a:t>
            </a:r>
            <a:r>
              <a:rPr lang="en-AU" sz="9600" dirty="0" smtClean="0">
                <a:solidFill>
                  <a:schemeClr val="accent2">
                    <a:lumMod val="75000"/>
                  </a:schemeClr>
                </a:solidFill>
              </a:rPr>
              <a:t>while </a:t>
            </a:r>
            <a:r>
              <a:rPr lang="en-AU" sz="9600" dirty="0">
                <a:solidFill>
                  <a:schemeClr val="accent2">
                    <a:lumMod val="75000"/>
                  </a:schemeClr>
                </a:solidFill>
              </a:rPr>
              <a:t>the ship itself was a marvel of shipbuilding, its construction was </a:t>
            </a:r>
            <a:r>
              <a:rPr lang="en-AU" sz="9600" dirty="0" smtClean="0">
                <a:solidFill>
                  <a:schemeClr val="accent2">
                    <a:lumMod val="75000"/>
                  </a:schemeClr>
                </a:solidFill>
              </a:rPr>
              <a:t>slowed </a:t>
            </a:r>
            <a:r>
              <a:rPr lang="en-AU" sz="9600" dirty="0">
                <a:solidFill>
                  <a:schemeClr val="accent2">
                    <a:lumMod val="75000"/>
                  </a:schemeClr>
                </a:solidFill>
              </a:rPr>
              <a:t>by accidents, scandal and misfortune, including a destructive fire which practically destroyed the shipbuilder's yard, problems with the launch and financial scandals, all of which would contribute towards Brunel's deteriorating health and comparatively early demise in 1859 and the popular belief that the ship was 'jinxed' (a rumour leading to the legend of two bodies being found trapped in the hull upon its dismantling).</a:t>
            </a:r>
          </a:p>
          <a:p>
            <a:pPr>
              <a:buNone/>
            </a:pPr>
            <a:r>
              <a:rPr lang="en-AU" dirty="0" smtClean="0">
                <a:solidFill>
                  <a:schemeClr val="accent2">
                    <a:lumMod val="75000"/>
                  </a:schemeClr>
                </a:solidFill>
              </a:rPr>
              <a:t/>
            </a:r>
            <a:br>
              <a:rPr lang="en-AU" dirty="0" smtClean="0">
                <a:solidFill>
                  <a:schemeClr val="accent2">
                    <a:lumMod val="75000"/>
                  </a:schemeClr>
                </a:solidFill>
              </a:rPr>
            </a:br>
            <a:endParaRPr lang="en-AU"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The Brooklyn Bridge</a:t>
            </a:r>
            <a:br>
              <a:rPr lang="en-AU" b="1" dirty="0"/>
            </a:br>
            <a:endParaRPr lang="en-AU" dirty="0"/>
          </a:p>
        </p:txBody>
      </p:sp>
      <p:sp>
        <p:nvSpPr>
          <p:cNvPr id="3" name="Content Placeholder 2"/>
          <p:cNvSpPr>
            <a:spLocks noGrp="1"/>
          </p:cNvSpPr>
          <p:nvPr>
            <p:ph idx="1"/>
          </p:nvPr>
        </p:nvSpPr>
        <p:spPr/>
        <p:txBody>
          <a:bodyPr>
            <a:normAutofit fontScale="85000" lnSpcReduction="20000"/>
          </a:bodyPr>
          <a:lstStyle/>
          <a:p>
            <a:pPr>
              <a:buNone/>
            </a:pPr>
            <a:r>
              <a:rPr lang="en-AU" dirty="0" smtClean="0">
                <a:solidFill>
                  <a:schemeClr val="accent6">
                    <a:lumMod val="75000"/>
                  </a:schemeClr>
                </a:solidFill>
              </a:rPr>
              <a:t>     Focusing </a:t>
            </a:r>
            <a:r>
              <a:rPr lang="en-AU" dirty="0">
                <a:solidFill>
                  <a:schemeClr val="accent6">
                    <a:lumMod val="75000"/>
                  </a:schemeClr>
                </a:solidFill>
              </a:rPr>
              <a:t>on the construction of </a:t>
            </a:r>
            <a:r>
              <a:rPr lang="en-AU" dirty="0" smtClean="0">
                <a:solidFill>
                  <a:schemeClr val="accent6">
                    <a:lumMod val="75000"/>
                  </a:schemeClr>
                </a:solidFill>
              </a:rPr>
              <a:t>the Brooklyn bridge, </a:t>
            </a:r>
            <a:r>
              <a:rPr lang="en-AU" dirty="0">
                <a:solidFill>
                  <a:schemeClr val="accent6">
                    <a:lumMod val="75000"/>
                  </a:schemeClr>
                </a:solidFill>
              </a:rPr>
              <a:t>the episode examines the family that built it - </a:t>
            </a:r>
            <a:r>
              <a:rPr lang="en-AU" dirty="0" smtClean="0">
                <a:solidFill>
                  <a:schemeClr val="accent6">
                    <a:lumMod val="75000"/>
                  </a:schemeClr>
                </a:solidFill>
              </a:rPr>
              <a:t>John Augustus Roebling, </a:t>
            </a:r>
            <a:r>
              <a:rPr lang="en-AU" dirty="0">
                <a:solidFill>
                  <a:schemeClr val="accent6">
                    <a:lumMod val="75000"/>
                  </a:schemeClr>
                </a:solidFill>
              </a:rPr>
              <a:t>who designed the bridge; his son, </a:t>
            </a:r>
            <a:r>
              <a:rPr lang="en-AU" dirty="0" smtClean="0">
                <a:solidFill>
                  <a:schemeClr val="accent6">
                    <a:lumMod val="75000"/>
                  </a:schemeClr>
                </a:solidFill>
              </a:rPr>
              <a:t>Washington Roebling, </a:t>
            </a:r>
            <a:r>
              <a:rPr lang="en-AU" dirty="0">
                <a:solidFill>
                  <a:schemeClr val="accent6">
                    <a:lumMod val="75000"/>
                  </a:schemeClr>
                </a:solidFill>
              </a:rPr>
              <a:t>who took over construction following his father's death shortly after the project was announced; and Washington's wife </a:t>
            </a:r>
            <a:r>
              <a:rPr lang="en-AU" dirty="0" smtClean="0">
                <a:solidFill>
                  <a:schemeClr val="accent6">
                    <a:lumMod val="75000"/>
                  </a:schemeClr>
                </a:solidFill>
              </a:rPr>
              <a:t>Emily Roebling, </a:t>
            </a:r>
            <a:r>
              <a:rPr lang="en-AU" dirty="0">
                <a:solidFill>
                  <a:schemeClr val="accent6">
                    <a:lumMod val="75000"/>
                  </a:schemeClr>
                </a:solidFill>
              </a:rPr>
              <a:t>who taught herself engineering principles and took on the burden of her husband's work after his health was destroyed by the </a:t>
            </a:r>
            <a:r>
              <a:rPr lang="en-AU" dirty="0" smtClean="0">
                <a:solidFill>
                  <a:schemeClr val="accent6">
                    <a:lumMod val="75000"/>
                  </a:schemeClr>
                </a:solidFill>
              </a:rPr>
              <a:t>decompression sickness</a:t>
            </a:r>
            <a:r>
              <a:rPr lang="en-AU" dirty="0">
                <a:solidFill>
                  <a:schemeClr val="accent6">
                    <a:lumMod val="75000"/>
                  </a:schemeClr>
                </a:solidFill>
              </a:rPr>
              <a:t> he suffered, owing to the length of time he spent working and overseeing matters in the pressured atmosphere of the underwater </a:t>
            </a:r>
            <a:r>
              <a:rPr lang="en-AU" dirty="0" smtClean="0">
                <a:solidFill>
                  <a:schemeClr val="accent6">
                    <a:lumMod val="75000"/>
                  </a:schemeClr>
                </a:solidFill>
              </a:rPr>
              <a:t>caisson</a:t>
            </a:r>
            <a:r>
              <a:rPr lang="en-AU" dirty="0">
                <a:solidFill>
                  <a:schemeClr val="accent6">
                    <a:lumMod val="75000"/>
                  </a:schemeClr>
                </a:solidFill>
              </a:rPr>
              <a:t> used to build the bridge.</a:t>
            </a:r>
          </a:p>
          <a:p>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Bell Rock Lighthouse</a:t>
            </a:r>
            <a:br>
              <a:rPr lang="en-AU" b="1" dirty="0"/>
            </a:br>
            <a:endParaRPr lang="en-AU" dirty="0"/>
          </a:p>
        </p:txBody>
      </p:sp>
      <p:sp>
        <p:nvSpPr>
          <p:cNvPr id="3" name="Content Placeholder 2"/>
          <p:cNvSpPr>
            <a:spLocks noGrp="1"/>
          </p:cNvSpPr>
          <p:nvPr>
            <p:ph idx="1"/>
          </p:nvPr>
        </p:nvSpPr>
        <p:spPr/>
        <p:txBody>
          <a:bodyPr>
            <a:normAutofit fontScale="85000" lnSpcReduction="20000"/>
          </a:bodyPr>
          <a:lstStyle/>
          <a:p>
            <a:pPr>
              <a:buNone/>
            </a:pPr>
            <a:r>
              <a:rPr lang="en-AU" dirty="0"/>
              <a:t> </a:t>
            </a:r>
            <a:r>
              <a:rPr lang="en-AU" dirty="0" smtClean="0"/>
              <a:t>   </a:t>
            </a:r>
            <a:r>
              <a:rPr lang="en-AU" dirty="0" smtClean="0">
                <a:solidFill>
                  <a:srgbClr val="FF0000"/>
                </a:solidFill>
              </a:rPr>
              <a:t>This </a:t>
            </a:r>
            <a:r>
              <a:rPr lang="en-AU" dirty="0">
                <a:solidFill>
                  <a:srgbClr val="FF0000"/>
                </a:solidFill>
              </a:rPr>
              <a:t>episode tells the story of the construction in the early 19th century of the offshore </a:t>
            </a:r>
            <a:r>
              <a:rPr lang="en-AU" dirty="0" smtClean="0">
                <a:solidFill>
                  <a:srgbClr val="FF0000"/>
                </a:solidFill>
              </a:rPr>
              <a:t>lighthouse</a:t>
            </a:r>
            <a:r>
              <a:rPr lang="en-AU" dirty="0">
                <a:solidFill>
                  <a:srgbClr val="FF0000"/>
                </a:solidFill>
              </a:rPr>
              <a:t> on </a:t>
            </a:r>
            <a:r>
              <a:rPr lang="en-AU" dirty="0" smtClean="0">
                <a:solidFill>
                  <a:srgbClr val="FF0000"/>
                </a:solidFill>
              </a:rPr>
              <a:t>Bell Rock, </a:t>
            </a:r>
            <a:r>
              <a:rPr lang="en-AU" dirty="0">
                <a:solidFill>
                  <a:srgbClr val="FF0000"/>
                </a:solidFill>
              </a:rPr>
              <a:t>by the Scottish </a:t>
            </a:r>
            <a:r>
              <a:rPr lang="en-AU" dirty="0" smtClean="0">
                <a:solidFill>
                  <a:srgbClr val="FF0000"/>
                </a:solidFill>
              </a:rPr>
              <a:t>engineer Robert Stevenson. </a:t>
            </a:r>
            <a:r>
              <a:rPr lang="en-AU" dirty="0">
                <a:solidFill>
                  <a:srgbClr val="FF0000"/>
                </a:solidFill>
              </a:rPr>
              <a:t>Bell or Inchcape Rock was a place which had claimed the lives of s</a:t>
            </a:r>
            <a:r>
              <a:rPr lang="en-AU" dirty="0" smtClean="0">
                <a:solidFill>
                  <a:srgbClr val="FF0000"/>
                </a:solidFill>
              </a:rPr>
              <a:t>ailors</a:t>
            </a:r>
            <a:r>
              <a:rPr lang="en-AU" dirty="0">
                <a:solidFill>
                  <a:srgbClr val="FF0000"/>
                </a:solidFill>
              </a:rPr>
              <a:t> and sank ships for hundreds of years, but which was underwater except for a couple of hours at low tide each day - causing difficulties in both constructing a design that would stand up to the terrible storms and waves that ravaged the area, and in actually constructing it during the few months of fair weather that were available each year, </a:t>
            </a:r>
            <a:r>
              <a:rPr lang="en-AU" dirty="0" smtClean="0">
                <a:solidFill>
                  <a:srgbClr val="FF0000"/>
                </a:solidFill>
              </a:rPr>
              <a:t>while at the same time holding </a:t>
            </a:r>
            <a:r>
              <a:rPr lang="en-AU" dirty="0">
                <a:solidFill>
                  <a:srgbClr val="FF0000"/>
                </a:solidFill>
              </a:rPr>
              <a:t>the builders who worked on it.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The Sewer King</a:t>
            </a:r>
            <a:br>
              <a:rPr lang="en-AU" b="1" dirty="0"/>
            </a:br>
            <a:endParaRPr lang="en-AU" dirty="0"/>
          </a:p>
        </p:txBody>
      </p:sp>
      <p:sp>
        <p:nvSpPr>
          <p:cNvPr id="3" name="Content Placeholder 2"/>
          <p:cNvSpPr>
            <a:spLocks noGrp="1"/>
          </p:cNvSpPr>
          <p:nvPr>
            <p:ph idx="1"/>
          </p:nvPr>
        </p:nvSpPr>
        <p:spPr/>
        <p:txBody>
          <a:bodyPr>
            <a:normAutofit fontScale="85000" lnSpcReduction="20000"/>
          </a:bodyPr>
          <a:lstStyle/>
          <a:p>
            <a:r>
              <a:rPr lang="en-AU" dirty="0">
                <a:solidFill>
                  <a:schemeClr val="bg2">
                    <a:lumMod val="50000"/>
                  </a:schemeClr>
                </a:solidFill>
              </a:rPr>
              <a:t>Set in London during the 1850s, this episode </a:t>
            </a:r>
            <a:r>
              <a:rPr lang="en-AU" dirty="0" smtClean="0">
                <a:solidFill>
                  <a:schemeClr val="bg2">
                    <a:lumMod val="50000"/>
                  </a:schemeClr>
                </a:solidFill>
              </a:rPr>
              <a:t>focuses </a:t>
            </a:r>
            <a:r>
              <a:rPr lang="en-AU" dirty="0">
                <a:solidFill>
                  <a:schemeClr val="bg2">
                    <a:lumMod val="50000"/>
                  </a:schemeClr>
                </a:solidFill>
              </a:rPr>
              <a:t>on the construction of the </a:t>
            </a:r>
            <a:r>
              <a:rPr lang="en-AU" dirty="0" smtClean="0">
                <a:solidFill>
                  <a:schemeClr val="bg2">
                    <a:lumMod val="50000"/>
                  </a:schemeClr>
                </a:solidFill>
              </a:rPr>
              <a:t>London sewerage system, </a:t>
            </a:r>
            <a:r>
              <a:rPr lang="en-AU" dirty="0">
                <a:solidFill>
                  <a:schemeClr val="bg2">
                    <a:lumMod val="50000"/>
                  </a:schemeClr>
                </a:solidFill>
              </a:rPr>
              <a:t>built to replace the antiquated medieval system that was overworked and inadequate for the needs of the-then largest </a:t>
            </a:r>
            <a:r>
              <a:rPr lang="en-AU" dirty="0" smtClean="0">
                <a:solidFill>
                  <a:schemeClr val="bg2">
                    <a:lumMod val="50000"/>
                  </a:schemeClr>
                </a:solidFill>
              </a:rPr>
              <a:t>metropolis</a:t>
            </a:r>
            <a:r>
              <a:rPr lang="en-AU" dirty="0">
                <a:solidFill>
                  <a:schemeClr val="bg2">
                    <a:lumMod val="50000"/>
                  </a:schemeClr>
                </a:solidFill>
              </a:rPr>
              <a:t> in the world, causing </a:t>
            </a:r>
            <a:r>
              <a:rPr lang="en-AU" dirty="0" smtClean="0">
                <a:solidFill>
                  <a:schemeClr val="bg2">
                    <a:lumMod val="50000"/>
                  </a:schemeClr>
                </a:solidFill>
              </a:rPr>
              <a:t>epidemics</a:t>
            </a:r>
            <a:r>
              <a:rPr lang="en-AU" dirty="0">
                <a:solidFill>
                  <a:schemeClr val="bg2">
                    <a:lumMod val="50000"/>
                  </a:schemeClr>
                </a:solidFill>
              </a:rPr>
              <a:t> of disease and a permanent foul stench to fill the air. The episode follows the efforts and work of </a:t>
            </a:r>
            <a:r>
              <a:rPr lang="en-AU" dirty="0" smtClean="0">
                <a:solidFill>
                  <a:schemeClr val="bg2">
                    <a:lumMod val="50000"/>
                  </a:schemeClr>
                </a:solidFill>
              </a:rPr>
              <a:t>Joseph Bazalgette, </a:t>
            </a:r>
            <a:r>
              <a:rPr lang="en-AU" dirty="0">
                <a:solidFill>
                  <a:schemeClr val="bg2">
                    <a:lumMod val="50000"/>
                  </a:schemeClr>
                </a:solidFill>
              </a:rPr>
              <a:t>the brilliant engineer who designed the influential and modern sewer system that would purify the city, transform the streets above and would result in the end of the epidemics of </a:t>
            </a:r>
            <a:r>
              <a:rPr lang="en-AU" dirty="0" smtClean="0">
                <a:solidFill>
                  <a:schemeClr val="bg2">
                    <a:lumMod val="50000"/>
                  </a:schemeClr>
                </a:solidFill>
              </a:rPr>
              <a:t>cholera</a:t>
            </a:r>
            <a:r>
              <a:rPr lang="en-AU" dirty="0">
                <a:solidFill>
                  <a:schemeClr val="bg2">
                    <a:lumMod val="50000"/>
                  </a:schemeClr>
                </a:solidFill>
              </a:rPr>
              <a:t> and </a:t>
            </a:r>
            <a:r>
              <a:rPr lang="en-AU" dirty="0" smtClean="0">
                <a:solidFill>
                  <a:schemeClr val="bg2">
                    <a:lumMod val="50000"/>
                  </a:schemeClr>
                </a:solidFill>
              </a:rPr>
              <a:t>typhoid</a:t>
            </a:r>
            <a:r>
              <a:rPr lang="en-AU" dirty="0">
                <a:solidFill>
                  <a:schemeClr val="bg2">
                    <a:lumMod val="50000"/>
                  </a:schemeClr>
                </a:solidFill>
              </a:rPr>
              <a:t> that had ravaged the </a:t>
            </a:r>
            <a:r>
              <a:rPr lang="en-AU" dirty="0" smtClean="0">
                <a:solidFill>
                  <a:schemeClr val="bg2">
                    <a:lumMod val="50000"/>
                  </a:schemeClr>
                </a:solidFill>
              </a:rPr>
              <a:t>population.</a:t>
            </a:r>
            <a:endParaRPr lang="en-AU"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The Panama Canal</a:t>
            </a:r>
            <a:br>
              <a:rPr lang="en-AU" b="1" dirty="0"/>
            </a:br>
            <a:endParaRPr lang="en-AU" dirty="0"/>
          </a:p>
        </p:txBody>
      </p:sp>
      <p:sp>
        <p:nvSpPr>
          <p:cNvPr id="3" name="Content Placeholder 2"/>
          <p:cNvSpPr>
            <a:spLocks noGrp="1"/>
          </p:cNvSpPr>
          <p:nvPr>
            <p:ph idx="1"/>
          </p:nvPr>
        </p:nvSpPr>
        <p:spPr/>
        <p:txBody>
          <a:bodyPr>
            <a:normAutofit fontScale="77500" lnSpcReduction="20000"/>
          </a:bodyPr>
          <a:lstStyle/>
          <a:p>
            <a:r>
              <a:rPr lang="en-AU" dirty="0">
                <a:solidFill>
                  <a:srgbClr val="FF66CC"/>
                </a:solidFill>
              </a:rPr>
              <a:t>This episode presents the French and American efforts to build a canal through Panama to link the Atlantic Ocean with the Pacific Ocean. The first attempt to construct the canal by Ferdinand de Lesseps, the builder of the Suez Canal, was abandoned because of tropical diseases (which killed over 22,000 men) and the difficulty of constructing a sea-level canal through the mountains. The resulting financial scandals not only ruined de Lesseps and many investors, it also brought down the French government. The episode then takes up the story seventeen years later when the United States took up the challenge. A concentrated effort succeeded in eradicating the causes of the tropical diseases, but the attempt to build a sea-level canal once again failed. Instead the canal was built with locks.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The First Transcontinental Railroad</a:t>
            </a:r>
            <a:br>
              <a:rPr lang="en-AU" b="1" dirty="0"/>
            </a:br>
            <a:endParaRPr lang="en-AU" dirty="0"/>
          </a:p>
        </p:txBody>
      </p:sp>
      <p:sp>
        <p:nvSpPr>
          <p:cNvPr id="3" name="Content Placeholder 2"/>
          <p:cNvSpPr>
            <a:spLocks noGrp="1"/>
          </p:cNvSpPr>
          <p:nvPr>
            <p:ph idx="1"/>
          </p:nvPr>
        </p:nvSpPr>
        <p:spPr>
          <a:xfrm>
            <a:off x="467544" y="1556792"/>
            <a:ext cx="8229600" cy="4525963"/>
          </a:xfrm>
        </p:spPr>
        <p:txBody>
          <a:bodyPr>
            <a:normAutofit fontScale="85000" lnSpcReduction="20000"/>
          </a:bodyPr>
          <a:lstStyle/>
          <a:p>
            <a:r>
              <a:rPr lang="en-AU" dirty="0">
                <a:solidFill>
                  <a:srgbClr val="7030A0"/>
                </a:solidFill>
              </a:rPr>
              <a:t>The episode follows the construction of the Pacific Railroad, the first transcontinental rail system, which would unite the eastern and western seaboards of the United States. Started in Sacramento by a consortium of local shopkeepers with no experience in building a railroad, the episode follows their efforts to build from west to east through the forbidding Sierra Nevada mountains with the help of Chinese labourers whilst simultaneously following the efforts of the workers of the Union Pacific to build from east to west, and their problems in dealing with the lawless nature of the wild west, attacks by Native American raiding parties, and financial corruption and scandal.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The Hoover Dam</a:t>
            </a:r>
            <a:br>
              <a:rPr lang="en-AU" b="1" dirty="0"/>
            </a:br>
            <a:endParaRPr lang="en-AU" dirty="0"/>
          </a:p>
        </p:txBody>
      </p:sp>
      <p:sp>
        <p:nvSpPr>
          <p:cNvPr id="3" name="Content Placeholder 2"/>
          <p:cNvSpPr>
            <a:spLocks noGrp="1"/>
          </p:cNvSpPr>
          <p:nvPr>
            <p:ph idx="1"/>
          </p:nvPr>
        </p:nvSpPr>
        <p:spPr>
          <a:solidFill>
            <a:srgbClr val="000000"/>
          </a:solidFill>
        </p:spPr>
        <p:txBody>
          <a:bodyPr>
            <a:normAutofit fontScale="92500" lnSpcReduction="20000"/>
          </a:bodyPr>
          <a:lstStyle/>
          <a:p>
            <a:r>
              <a:rPr lang="en-AU" dirty="0">
                <a:solidFill>
                  <a:schemeClr val="bg1"/>
                </a:solidFill>
              </a:rPr>
              <a:t>The final episode focuses on the construction of the Hoover </a:t>
            </a:r>
            <a:r>
              <a:rPr lang="en-AU" dirty="0" smtClean="0">
                <a:solidFill>
                  <a:schemeClr val="bg1"/>
                </a:solidFill>
              </a:rPr>
              <a:t>Dam</a:t>
            </a:r>
            <a:r>
              <a:rPr lang="en-AU" dirty="0">
                <a:solidFill>
                  <a:schemeClr val="bg1"/>
                </a:solidFill>
              </a:rPr>
              <a:t> during the Great Depression of the 1930s, </a:t>
            </a:r>
            <a:r>
              <a:rPr lang="en-AU" dirty="0" smtClean="0">
                <a:solidFill>
                  <a:schemeClr val="bg1"/>
                </a:solidFill>
              </a:rPr>
              <a:t>in </a:t>
            </a:r>
            <a:r>
              <a:rPr lang="en-AU" dirty="0">
                <a:solidFill>
                  <a:schemeClr val="bg1"/>
                </a:solidFill>
              </a:rPr>
              <a:t>particular on the ruthless pace set by Frank Crowe, the builder, whose eagerness to complete the project well before schedule and subsequent exploitation of the workforce (who were desperate for any employment and were forced to accept conditions of extreme hardship in the process) would result in both many deaths and the </a:t>
            </a:r>
            <a:r>
              <a:rPr lang="en-AU" dirty="0" smtClean="0">
                <a:solidFill>
                  <a:schemeClr val="bg1"/>
                </a:solidFill>
              </a:rPr>
              <a:t>eventual </a:t>
            </a:r>
            <a:r>
              <a:rPr lang="en-AU" dirty="0">
                <a:solidFill>
                  <a:schemeClr val="bg1"/>
                </a:solidFill>
              </a:rPr>
              <a:t>construction of a new city to house the </a:t>
            </a:r>
            <a:r>
              <a:rPr lang="en-AU" dirty="0" smtClean="0">
                <a:solidFill>
                  <a:schemeClr val="bg1"/>
                </a:solidFill>
              </a:rPr>
              <a:t>workers.</a:t>
            </a:r>
            <a:endParaRPr lang="en-AU"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266</Words>
  <Application>Microsoft Office PowerPoint</Application>
  <PresentationFormat>On-screen Show (4:3)</PresentationFormat>
  <Paragraphs>55</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Seven wonders of the industrial world</vt:lpstr>
      <vt:lpstr>Slide 2</vt:lpstr>
      <vt:lpstr>The Great Eastern</vt:lpstr>
      <vt:lpstr>The Brooklyn Bridge </vt:lpstr>
      <vt:lpstr>Bell Rock Lighthouse </vt:lpstr>
      <vt:lpstr>The Sewer King </vt:lpstr>
      <vt:lpstr>The Panama Canal </vt:lpstr>
      <vt:lpstr>The First Transcontinental Railroad </vt:lpstr>
      <vt:lpstr>The Hoover Dam </vt:lpstr>
      <vt:lpstr>info</vt:lpstr>
      <vt:lpstr>Pics</vt:lpstr>
      <vt:lpstr>Slide 12</vt:lpstr>
      <vt:lpstr>quiz</vt:lpstr>
      <vt:lpstr>Slide 14</vt:lpstr>
      <vt:lpstr>Slide 15</vt:lpstr>
      <vt:lpstr>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Seven wonders of the industrial world</dc:title>
  <dc:creator>Education</dc:creator>
  <cp:lastModifiedBy>Education</cp:lastModifiedBy>
  <cp:revision>9</cp:revision>
  <dcterms:created xsi:type="dcterms:W3CDTF">2010-08-18T07:45:35Z</dcterms:created>
  <dcterms:modified xsi:type="dcterms:W3CDTF">2010-08-19T06:31:53Z</dcterms:modified>
</cp:coreProperties>
</file>